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34"/>
  </p:notesMasterIdLst>
  <p:sldIdLst>
    <p:sldId id="256" r:id="rId2"/>
    <p:sldId id="257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3" r:id="rId24"/>
    <p:sldId id="304" r:id="rId25"/>
    <p:sldId id="305" r:id="rId26"/>
    <p:sldId id="306" r:id="rId27"/>
    <p:sldId id="307" r:id="rId28"/>
    <p:sldId id="308" r:id="rId29"/>
    <p:sldId id="309" r:id="rId30"/>
    <p:sldId id="310" r:id="rId31"/>
    <p:sldId id="273" r:id="rId32"/>
    <p:sldId id="274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624" autoAdjust="0"/>
  </p:normalViewPr>
  <p:slideViewPr>
    <p:cSldViewPr>
      <p:cViewPr varScale="1">
        <p:scale>
          <a:sx n="110" d="100"/>
          <a:sy n="110" d="100"/>
        </p:scale>
        <p:origin x="176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4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4D6C7-0A11-4713-A471-4D362F8C76A6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94A72-C90B-4152-9C44-7504670161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808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27B67E9-B9E6-47BF-8603-CF21137E9698}" type="slidenum">
              <a:rPr lang="ru-RU" altLang="ru-RU"/>
              <a:pPr/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2085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0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3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6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8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9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2.w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2"/>
          <p:cNvSpPr>
            <a:spLocks noGrp="1"/>
          </p:cNvSpPr>
          <p:nvPr>
            <p:ph type="ctrTitle"/>
          </p:nvPr>
        </p:nvSpPr>
        <p:spPr>
          <a:xfrm>
            <a:off x="-396875" y="1125538"/>
            <a:ext cx="9864725" cy="2262187"/>
          </a:xfrm>
        </p:spPr>
        <p:txBody>
          <a:bodyPr/>
          <a:lstStyle/>
          <a:p>
            <a:pPr algn="ctr"/>
            <a:r>
              <a:rPr lang="ru-RU" altLang="ru-RU" sz="4400" smtClean="0">
                <a:ea typeface="ＭＳ Ｐゴシック" panose="020B0600070205080204" pitchFamily="34" charset="-128"/>
              </a:rPr>
              <a:t>	Организация и планирование строительства</a:t>
            </a:r>
            <a:br>
              <a:rPr lang="ru-RU" altLang="ru-RU" sz="4400" smtClean="0">
                <a:ea typeface="ＭＳ Ｐゴシック" panose="020B0600070205080204" pitchFamily="34" charset="-128"/>
              </a:rPr>
            </a:br>
            <a:r>
              <a:rPr lang="ru-RU" altLang="ru-RU" sz="4400" smtClean="0">
                <a:ea typeface="ＭＳ Ｐゴシック" panose="020B0600070205080204" pitchFamily="34" charset="-128"/>
              </a:rPr>
              <a:t> транспортных сооружений</a:t>
            </a:r>
          </a:p>
        </p:txBody>
      </p:sp>
    </p:spTree>
    <p:extLst>
      <p:ext uri="{BB962C8B-B14F-4D97-AF65-F5344CB8AC3E}">
        <p14:creationId xmlns:p14="http://schemas.microsoft.com/office/powerpoint/2010/main" val="38873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323850" y="1125538"/>
            <a:ext cx="8280400" cy="3167062"/>
          </a:xfrm>
        </p:spPr>
        <p:txBody>
          <a:bodyPr>
            <a:normAutofit/>
          </a:bodyPr>
          <a:lstStyle/>
          <a:p>
            <a:pPr algn="ctr"/>
            <a:r>
              <a:rPr lang="ru-RU" altLang="ru-RU" sz="4800" dirty="0" err="1">
                <a:ea typeface="ＭＳ Ｐゴシック" panose="020B0600070205080204" pitchFamily="34" charset="-128"/>
              </a:rPr>
              <a:t>ОиПСТР</a:t>
            </a:r>
            <a:r>
              <a:rPr lang="ru-RU" altLang="ru-RU" sz="4800" dirty="0">
                <a:ea typeface="ＭＳ Ｐゴシック" panose="020B0600070205080204" pitchFamily="34" charset="-128"/>
              </a:rPr>
              <a:t> Тема 8 Лекция 12 Производственная база дорожного строительства.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986191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404813"/>
            <a:ext cx="7772400" cy="2332037"/>
          </a:xfrm>
        </p:spPr>
        <p:txBody>
          <a:bodyPr anchor="ctr"/>
          <a:lstStyle/>
          <a:p>
            <a:r>
              <a:rPr lang="ru-RU" altLang="ru-RU" sz="4400" b="1">
                <a:latin typeface="Times New Roman" panose="02020603050405020304" pitchFamily="18" charset="0"/>
              </a:rPr>
              <a:t>Тема 5</a:t>
            </a:r>
            <a:r>
              <a:rPr lang="ru-RU" altLang="ru-RU" sz="4400">
                <a:latin typeface="Times New Roman" panose="02020603050405020304" pitchFamily="18" charset="0"/>
              </a:rPr>
              <a:t>. </a:t>
            </a:r>
            <a:r>
              <a:rPr lang="ru-RU" altLang="ru-RU" sz="4400" b="1">
                <a:latin typeface="Times New Roman" panose="02020603050405020304" pitchFamily="18" charset="0"/>
              </a:rPr>
              <a:t>АНАЛИЗ ТЕХНИКО-ОРГАНИЗАЦИОННОГО УРОВНЯ ПРЕДПРИЯТИЯ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388" y="2708275"/>
            <a:ext cx="8424862" cy="3600450"/>
          </a:xfrm>
        </p:spPr>
        <p:txBody>
          <a:bodyPr/>
          <a:lstStyle/>
          <a:p>
            <a:pPr marL="609600" indent="-609600" algn="l"/>
            <a:r>
              <a:rPr lang="ru-RU" altLang="ru-RU" sz="2800">
                <a:latin typeface="Times New Roman" panose="02020603050405020304" pitchFamily="18" charset="0"/>
              </a:rPr>
              <a:t>1. Технико-организационный уровень производства: понятие и показатели.</a:t>
            </a:r>
          </a:p>
          <a:p>
            <a:pPr marL="609600" indent="-609600" algn="l"/>
            <a:r>
              <a:rPr lang="ru-RU" altLang="ru-RU" sz="2800">
                <a:latin typeface="Times New Roman" panose="02020603050405020304" pitchFamily="18" charset="0"/>
              </a:rPr>
              <a:t>2. Анализ научно-технического уровня производства.</a:t>
            </a:r>
          </a:p>
          <a:p>
            <a:pPr marL="609600" indent="-609600" algn="l"/>
            <a:r>
              <a:rPr lang="ru-RU" altLang="ru-RU" sz="2800">
                <a:latin typeface="Times New Roman" panose="02020603050405020304" pitchFamily="18" charset="0"/>
              </a:rPr>
              <a:t>3. Анализ организационного уровня предприятия.</a:t>
            </a:r>
          </a:p>
          <a:p>
            <a:pPr marL="609600" indent="-609600" algn="l"/>
            <a:r>
              <a:rPr lang="ru-RU" altLang="ru-RU" sz="2800">
                <a:latin typeface="Times New Roman" panose="02020603050405020304" pitchFamily="18" charset="0"/>
              </a:rPr>
              <a:t>4. Анализ производственной мощности (пропускной способности) предприятия.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1499122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3600">
                <a:latin typeface="Times New Roman" panose="02020603050405020304" pitchFamily="18" charset="0"/>
              </a:rPr>
              <a:t>1. Технико-организационный уровень производства: понятие и показатели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altLang="ru-RU" sz="2200">
                <a:latin typeface="Times New Roman" panose="02020603050405020304" pitchFamily="18" charset="0"/>
              </a:rPr>
              <a:t>Под </a:t>
            </a:r>
            <a:r>
              <a:rPr lang="ru-RU" altLang="ru-RU" sz="2200" b="1">
                <a:latin typeface="Times New Roman" panose="02020603050405020304" pitchFamily="18" charset="0"/>
              </a:rPr>
              <a:t>технико-организационным уровнем</a:t>
            </a:r>
            <a:r>
              <a:rPr lang="ru-RU" altLang="ru-RU" sz="2200">
                <a:latin typeface="Times New Roman" panose="02020603050405020304" pitchFamily="18" charset="0"/>
              </a:rPr>
              <a:t> понимается достигнутый уровень развития средств производства, методов организации и управления.</a:t>
            </a:r>
            <a:endParaRPr lang="en-US" altLang="ru-RU" sz="220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200">
                <a:latin typeface="Times New Roman" panose="02020603050405020304" pitchFamily="18" charset="0"/>
              </a:rPr>
              <a:t>Понятие “технико-организационный уровень” включает в себя три составляющих: технический уровень производства, уровень его организации и уровень управления.</a:t>
            </a:r>
            <a:r>
              <a:rPr lang="ru-RU" altLang="ru-RU" sz="2000"/>
              <a:t> </a:t>
            </a:r>
            <a:endParaRPr lang="ru-RU" altLang="ru-RU" sz="2200">
              <a:latin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2200" b="1">
                <a:latin typeface="Times New Roman" panose="02020603050405020304" pitchFamily="18" charset="0"/>
              </a:rPr>
              <a:t>Характеризуется:</a:t>
            </a:r>
          </a:p>
          <a:p>
            <a:pPr>
              <a:lnSpc>
                <a:spcPct val="80000"/>
              </a:lnSpc>
            </a:pPr>
            <a:r>
              <a:rPr lang="ru-RU" altLang="ru-RU" sz="2200">
                <a:latin typeface="Times New Roman" panose="02020603050405020304" pitchFamily="18" charset="0"/>
              </a:rPr>
              <a:t> степенью совершенства используемого на предприятии технологического оборудования;</a:t>
            </a:r>
          </a:p>
          <a:p>
            <a:pPr>
              <a:lnSpc>
                <a:spcPct val="80000"/>
              </a:lnSpc>
            </a:pPr>
            <a:r>
              <a:rPr lang="ru-RU" altLang="ru-RU" sz="2200">
                <a:latin typeface="Times New Roman" panose="02020603050405020304" pitchFamily="18" charset="0"/>
              </a:rPr>
              <a:t>уровнем технологических процессов;</a:t>
            </a:r>
          </a:p>
          <a:p>
            <a:pPr>
              <a:lnSpc>
                <a:spcPct val="80000"/>
              </a:lnSpc>
            </a:pPr>
            <a:r>
              <a:rPr lang="ru-RU" altLang="ru-RU" sz="2200">
                <a:latin typeface="Times New Roman" panose="02020603050405020304" pitchFamily="18" charset="0"/>
              </a:rPr>
              <a:t>состоянием организации труда и производства;</a:t>
            </a:r>
          </a:p>
          <a:p>
            <a:pPr>
              <a:lnSpc>
                <a:spcPct val="80000"/>
              </a:lnSpc>
            </a:pPr>
            <a:r>
              <a:rPr lang="ru-RU" altLang="ru-RU" sz="2200">
                <a:latin typeface="Times New Roman" panose="02020603050405020304" pitchFamily="18" charset="0"/>
              </a:rPr>
              <a:t>эффективностью применяемых методов управления;</a:t>
            </a:r>
          </a:p>
          <a:p>
            <a:pPr>
              <a:lnSpc>
                <a:spcPct val="80000"/>
              </a:lnSpc>
            </a:pPr>
            <a:r>
              <a:rPr lang="ru-RU" altLang="ru-RU" sz="2200">
                <a:latin typeface="Times New Roman" panose="02020603050405020304" pitchFamily="18" charset="0"/>
              </a:rPr>
              <a:t>использованием в производстве достижений научно-технического прогресса;</a:t>
            </a:r>
          </a:p>
          <a:p>
            <a:pPr>
              <a:lnSpc>
                <a:spcPct val="80000"/>
              </a:lnSpc>
            </a:pPr>
            <a:r>
              <a:rPr lang="ru-RU" altLang="ru-RU" sz="2200">
                <a:latin typeface="Times New Roman" panose="02020603050405020304" pitchFamily="18" charset="0"/>
              </a:rPr>
              <a:t>уровнем качества оказания услуг.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altLang="ru-RU" sz="2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038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74638"/>
            <a:ext cx="8713787" cy="1143000"/>
          </a:xfrm>
        </p:spPr>
        <p:txBody>
          <a:bodyPr>
            <a:normAutofit fontScale="90000"/>
          </a:bodyPr>
          <a:lstStyle/>
          <a:p>
            <a:r>
              <a:rPr lang="ru-RU" altLang="ru-RU" sz="3600" b="1">
                <a:latin typeface="Times New Roman" panose="02020603050405020304" pitchFamily="18" charset="0"/>
              </a:rPr>
              <a:t>Задачи анализа технико-организационного уровня предприятия: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8785225" cy="5257800"/>
          </a:xfrm>
        </p:spPr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ru-RU" altLang="ru-RU" sz="2600">
                <a:latin typeface="Times New Roman" panose="02020603050405020304" pitchFamily="18" charset="0"/>
              </a:rPr>
              <a:t>определение и оценка научно-технического уровня производства, выявление его влияния на результаты работы предприятия;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RU" sz="2600">
                <a:latin typeface="Times New Roman" panose="02020603050405020304" pitchFamily="18" charset="0"/>
              </a:rPr>
              <a:t>оценка эффективности организации производства и труда на предприятии;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RU" sz="2600">
                <a:latin typeface="Times New Roman" panose="02020603050405020304" pitchFamily="18" charset="0"/>
              </a:rPr>
              <a:t>оценка эффективности управления предприятием;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RU" sz="2600">
                <a:latin typeface="Times New Roman" panose="02020603050405020304" pitchFamily="18" charset="0"/>
              </a:rPr>
              <a:t>определение производственной мощности (пропускной способности) предприятия, оценка ее прироста, обоснование решений по улучшению использования производственной мощности (пропускной способности) предприятия;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RU" sz="2600">
                <a:latin typeface="Times New Roman" panose="02020603050405020304" pitchFamily="18" charset="0"/>
              </a:rPr>
              <a:t>определение возможностей и поиск путей улучшения технико-организационного уровня предприятия.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969166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74638"/>
            <a:ext cx="8218487" cy="1785937"/>
          </a:xfrm>
        </p:spPr>
        <p:txBody>
          <a:bodyPr/>
          <a:lstStyle/>
          <a:p>
            <a:r>
              <a:rPr lang="ru-RU" altLang="ru-RU" sz="3600">
                <a:latin typeface="Times New Roman" panose="02020603050405020304" pitchFamily="18" charset="0"/>
              </a:rPr>
              <a:t>Источниками информации для анализа технико-организационного уровня предприятия являются: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Tx/>
              <a:buNone/>
            </a:pPr>
            <a:endParaRPr lang="ru-RU" altLang="ru-RU" sz="2800" i="1">
              <a:latin typeface="Times New Roman" panose="02020603050405020304" pitchFamily="18" charset="0"/>
            </a:endParaRPr>
          </a:p>
          <a:p>
            <a:r>
              <a:rPr lang="ru-RU" altLang="ru-RU" sz="2800">
                <a:latin typeface="Times New Roman" panose="02020603050405020304" pitchFamily="18" charset="0"/>
              </a:rPr>
              <a:t>годовой отчет о производственной и финансово-хозяйственной деятельности предприятия;</a:t>
            </a:r>
            <a:endParaRPr lang="ru-RU" altLang="ru-RU" sz="2800" i="1">
              <a:latin typeface="Times New Roman" panose="02020603050405020304" pitchFamily="18" charset="0"/>
            </a:endParaRPr>
          </a:p>
          <a:p>
            <a:r>
              <a:rPr lang="ru-RU" altLang="ru-RU" sz="2800">
                <a:latin typeface="Times New Roman" panose="02020603050405020304" pitchFamily="18" charset="0"/>
              </a:rPr>
              <a:t>годовая и квартальная бухгалтерская отчетность;</a:t>
            </a:r>
          </a:p>
          <a:p>
            <a:r>
              <a:rPr lang="ru-RU" altLang="ru-RU" sz="2800">
                <a:latin typeface="Times New Roman" panose="02020603050405020304" pitchFamily="18" charset="0"/>
              </a:rPr>
              <a:t>баланс производственной мощности предприятия;</a:t>
            </a:r>
            <a:endParaRPr lang="ru-RU" altLang="ru-RU" sz="2800" i="1">
              <a:latin typeface="Times New Roman" panose="02020603050405020304" pitchFamily="18" charset="0"/>
            </a:endParaRPr>
          </a:p>
          <a:p>
            <a:r>
              <a:rPr lang="ru-RU" altLang="ru-RU" sz="2800">
                <a:latin typeface="Times New Roman" panose="02020603050405020304" pitchFamily="18" charset="0"/>
              </a:rPr>
              <a:t>паспортные данные машин и оборудования, проектно-сметная и другая техническая документация.</a:t>
            </a:r>
          </a:p>
        </p:txBody>
      </p:sp>
    </p:spTree>
    <p:extLst>
      <p:ext uri="{BB962C8B-B14F-4D97-AF65-F5344CB8AC3E}">
        <p14:creationId xmlns:p14="http://schemas.microsoft.com/office/powerpoint/2010/main" val="1303898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88913"/>
            <a:ext cx="6696075" cy="648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6355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838200" indent="-838200"/>
            <a:r>
              <a:rPr lang="ru-RU" altLang="ru-RU" sz="3600" b="1">
                <a:latin typeface="Times New Roman" panose="02020603050405020304" pitchFamily="18" charset="0"/>
              </a:rPr>
              <a:t>2. Анализ научно-технического уровня производства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8713787" cy="5141913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ru-RU" altLang="ru-RU" sz="2200" b="1">
                <a:latin typeface="Times New Roman" panose="02020603050405020304" pitchFamily="18" charset="0"/>
              </a:rPr>
              <a:t>Научно-технический уровень производства </a:t>
            </a:r>
            <a:r>
              <a:rPr lang="ru-RU" altLang="ru-RU" sz="2200">
                <a:latin typeface="Times New Roman" panose="02020603050405020304" pitchFamily="18" charset="0"/>
              </a:rPr>
              <a:t>характеризуется наличием и состоянием основного (технологического) оборудования на предприятии, его обновлением и совершенствованием, прогрессивностью структуры основных производственных фондов и применяемых технологий, технической вооруженностью труда. </a:t>
            </a:r>
            <a:endParaRPr lang="en-US" altLang="ru-RU" sz="2200"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200">
                <a:latin typeface="Times New Roman" panose="02020603050405020304" pitchFamily="18" charset="0"/>
              </a:rPr>
              <a:t>Состояние технического уровня имеет огромное значение для успешного развития организации и влияет на рост экономических и финансовых показателей деятельности: объем производства; удельный вес продукции высшей категории качества; производительность труда; экономию фонда заработной платы; снижение себестоимости, рост прибыли и рентабельности; улучшение использования основных производственных фондов; повышение технико-экономического уровня выпускаемой продукции.</a:t>
            </a:r>
          </a:p>
        </p:txBody>
      </p:sp>
    </p:spTree>
    <p:extLst>
      <p:ext uri="{BB962C8B-B14F-4D97-AF65-F5344CB8AC3E}">
        <p14:creationId xmlns:p14="http://schemas.microsoft.com/office/powerpoint/2010/main" val="952799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>
            <a:normAutofit fontScale="90000"/>
          </a:bodyPr>
          <a:lstStyle/>
          <a:p>
            <a:r>
              <a:rPr lang="ru-RU" altLang="ru-RU" sz="3600" b="1">
                <a:latin typeface="Times New Roman" panose="02020603050405020304" pitchFamily="18" charset="0"/>
              </a:rPr>
              <a:t>Основные задачи анализа технического уровня: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51117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400">
                <a:latin typeface="Times New Roman" panose="02020603050405020304" pitchFamily="18" charset="0"/>
              </a:rPr>
              <a:t>определить степень соответствия достигнутого технического уровня организации уровню НТП; </a:t>
            </a:r>
          </a:p>
          <a:p>
            <a:pPr>
              <a:lnSpc>
                <a:spcPct val="80000"/>
              </a:lnSpc>
            </a:pPr>
            <a:r>
              <a:rPr lang="ru-RU" altLang="ru-RU" sz="2400">
                <a:latin typeface="Times New Roman" panose="02020603050405020304" pitchFamily="18" charset="0"/>
              </a:rPr>
              <a:t>оценить выполнение планов технического развития организации, модернизации оборудования, внедрения новой техники (инноваций) и технологий;</a:t>
            </a:r>
          </a:p>
          <a:p>
            <a:pPr>
              <a:lnSpc>
                <a:spcPct val="80000"/>
              </a:lnSpc>
            </a:pPr>
            <a:r>
              <a:rPr lang="ru-RU" altLang="ru-RU" sz="2400">
                <a:latin typeface="Times New Roman" panose="02020603050405020304" pitchFamily="18" charset="0"/>
              </a:rPr>
              <a:t>проанализировать степень обеспеченности специализированным оборудованием;</a:t>
            </a:r>
          </a:p>
          <a:p>
            <a:pPr>
              <a:lnSpc>
                <a:spcPct val="80000"/>
              </a:lnSpc>
            </a:pPr>
            <a:r>
              <a:rPr lang="ru-RU" altLang="ru-RU" sz="2400">
                <a:latin typeface="Times New Roman" panose="02020603050405020304" pitchFamily="18" charset="0"/>
              </a:rPr>
              <a:t>оценить эффективность использования производственных фондов;</a:t>
            </a:r>
          </a:p>
          <a:p>
            <a:pPr>
              <a:lnSpc>
                <a:spcPct val="80000"/>
              </a:lnSpc>
            </a:pPr>
            <a:r>
              <a:rPr lang="ru-RU" altLang="ru-RU" sz="2400">
                <a:latin typeface="Times New Roman" panose="02020603050405020304" pitchFamily="18" charset="0"/>
              </a:rPr>
              <a:t>выявить резервы быстрейшего внедрения достижений научно-технического прогресса. Разработать мероприятия по оперативному использованию этих резервов;</a:t>
            </a:r>
          </a:p>
          <a:p>
            <a:pPr>
              <a:lnSpc>
                <a:spcPct val="80000"/>
              </a:lnSpc>
            </a:pPr>
            <a:r>
              <a:rPr lang="ru-RU" altLang="ru-RU" sz="2400">
                <a:latin typeface="Times New Roman" panose="02020603050405020304" pitchFamily="18" charset="0"/>
              </a:rPr>
              <a:t>прогнозировать дальнейшее движение материально-технической базы организации.</a:t>
            </a:r>
          </a:p>
        </p:txBody>
      </p:sp>
    </p:spTree>
    <p:extLst>
      <p:ext uri="{BB962C8B-B14F-4D97-AF65-F5344CB8AC3E}">
        <p14:creationId xmlns:p14="http://schemas.microsoft.com/office/powerpoint/2010/main" val="1546265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3600" b="1">
                <a:latin typeface="Times New Roman" panose="02020603050405020304" pitchFamily="18" charset="0"/>
              </a:rPr>
              <a:t>Оценка прогрессивности основного (технологического) оборудования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781300"/>
            <a:ext cx="8229600" cy="33448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где ОПФак — первоначальная стоимость активной части основных производственных фондов,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ОПФобщ — первоначальная стоимость основных производственных фондов.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Повышение этого показателя является одним из прогрессивных направлений технического развития предприятия</a:t>
            </a:r>
            <a:r>
              <a:rPr lang="ru-RU" altLang="ru-RU"/>
              <a:t> 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1677988" y="1773238"/>
          <a:ext cx="5641975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Формула" r:id="rId3" imgW="1815840" imgH="241200" progId="Equation.3">
                  <p:embed/>
                </p:oleObj>
              </mc:Choice>
              <mc:Fallback>
                <p:oleObj name="Формула" r:id="rId3" imgW="18158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7988" y="1773238"/>
                        <a:ext cx="5641975" cy="738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567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Rectangle 6"/>
          <p:cNvSpPr>
            <a:spLocks noGrp="1" noChangeArrowheads="1"/>
          </p:cNvSpPr>
          <p:nvPr>
            <p:ph type="title"/>
          </p:nvPr>
        </p:nvSpPr>
        <p:spPr>
          <a:xfrm>
            <a:off x="250825" y="4724400"/>
            <a:ext cx="8374063" cy="1728788"/>
          </a:xfrm>
        </p:spPr>
        <p:txBody>
          <a:bodyPr/>
          <a:lstStyle/>
          <a:p>
            <a:r>
              <a:rPr lang="ru-RU" altLang="ru-RU" sz="2400">
                <a:latin typeface="Times New Roman" panose="02020603050405020304" pitchFamily="18" charset="0"/>
              </a:rPr>
              <a:t>где                — среднее значение каждой возрастной группы оборудования;</a:t>
            </a:r>
            <a:br>
              <a:rPr lang="ru-RU" altLang="ru-RU" sz="2400">
                <a:latin typeface="Times New Roman" panose="02020603050405020304" pitchFamily="18" charset="0"/>
              </a:rPr>
            </a:br>
            <a:r>
              <a:rPr lang="ru-RU" altLang="ru-RU" sz="2400">
                <a:latin typeface="Times New Roman" panose="02020603050405020304" pitchFamily="18" charset="0"/>
              </a:rPr>
              <a:t>          — количество оборудования в каждой возрастной группе.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260350"/>
            <a:ext cx="8229600" cy="3671888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b="1">
                <a:latin typeface="Times New Roman" panose="02020603050405020304" pitchFamily="18" charset="0"/>
              </a:rPr>
              <a:t>Анализ прогрессивности основного (технологического) оборудования</a:t>
            </a:r>
            <a:r>
              <a:rPr lang="ru-RU" altLang="ru-RU">
                <a:latin typeface="Times New Roman" panose="02020603050405020304" pitchFamily="18" charset="0"/>
              </a:rPr>
              <a:t> предусматривает определение и оценку изменения его возрастного состава, степени изношенности и уровня обновления.</a:t>
            </a:r>
          </a:p>
          <a:p>
            <a:pPr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Средний возраст оборудования (Кср) определяется по формуле: </a:t>
            </a: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1835150" y="3933825"/>
          <a:ext cx="5386388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Формула" r:id="rId3" imgW="2933640" imgH="241200" progId="Equation.3">
                  <p:embed/>
                </p:oleObj>
              </mc:Choice>
              <mc:Fallback>
                <p:oleObj name="Формула" r:id="rId3" imgW="29336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3933825"/>
                        <a:ext cx="5386388" cy="582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49" name="Object 9"/>
          <p:cNvGraphicFramePr>
            <a:graphicFrameLocks noChangeAspect="1"/>
          </p:cNvGraphicFramePr>
          <p:nvPr/>
        </p:nvGraphicFramePr>
        <p:xfrm>
          <a:off x="1187450" y="4868863"/>
          <a:ext cx="863600" cy="287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Формула" r:id="rId5" imgW="685800" imgH="228600" progId="Equation.3">
                  <p:embed/>
                </p:oleObj>
              </mc:Choice>
              <mc:Fallback>
                <p:oleObj name="Формула" r:id="rId5" imgW="685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4868863"/>
                        <a:ext cx="863600" cy="287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51" name="Object 11"/>
          <p:cNvGraphicFramePr>
            <a:graphicFrameLocks noChangeAspect="1"/>
          </p:cNvGraphicFramePr>
          <p:nvPr/>
        </p:nvGraphicFramePr>
        <p:xfrm>
          <a:off x="468313" y="5589588"/>
          <a:ext cx="973137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Формула" r:id="rId7" imgW="685800" imgH="228600" progId="Equation.3">
                  <p:embed/>
                </p:oleObj>
              </mc:Choice>
              <mc:Fallback>
                <p:oleObj name="Формула" r:id="rId7" imgW="685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5589588"/>
                        <a:ext cx="973137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1436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549275"/>
            <a:ext cx="8229600" cy="5505450"/>
          </a:xfrm>
        </p:spPr>
        <p:txBody>
          <a:bodyPr/>
          <a:lstStyle/>
          <a:p>
            <a:r>
              <a:rPr lang="ru-RU" altLang="ru-RU" sz="2800">
                <a:latin typeface="Times New Roman" panose="02020603050405020304" pitchFamily="18" charset="0"/>
              </a:rPr>
              <a:t>Наличие большого количества сравнительно нового основного (технологического) оборудования на предприятии свидетельствует о прогрессивности его структуры.</a:t>
            </a:r>
          </a:p>
          <a:p>
            <a:r>
              <a:rPr lang="ru-RU" altLang="ru-RU" sz="2800">
                <a:latin typeface="Times New Roman" panose="02020603050405020304" pitchFamily="18" charset="0"/>
              </a:rPr>
              <a:t>Наличие старого оборудования указывает на необходимость внедрения новой техники и других средств механизации и автоматизации с учетом специфики деятельности предприятия.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2646368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>
            <a:normAutofit fontScale="90000"/>
          </a:bodyPr>
          <a:lstStyle/>
          <a:p>
            <a:r>
              <a:rPr lang="ru-RU" altLang="ru-RU" sz="3600" b="1">
                <a:latin typeface="Times New Roman" panose="02020603050405020304" pitchFamily="18" charset="0"/>
              </a:rPr>
              <a:t>Определение уровня изношенности основного оборудования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492375"/>
            <a:ext cx="8713788" cy="331311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где              - сумма износа основных производственных фондов;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ОПФ — первоначальная стоимость основных производственных фондов.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  </a:t>
            </a: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2771775" y="1844675"/>
          <a:ext cx="3024188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Формула" r:id="rId3" imgW="1422400" imgH="254000" progId="Equation.3">
                  <p:embed/>
                </p:oleObj>
              </mc:Choice>
              <mc:Fallback>
                <p:oleObj name="Формула" r:id="rId3" imgW="1422400" imgH="25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1844675"/>
                        <a:ext cx="3024188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4342" name="Object 6"/>
          <p:cNvGraphicFramePr>
            <a:graphicFrameLocks noChangeAspect="1"/>
          </p:cNvGraphicFramePr>
          <p:nvPr/>
        </p:nvGraphicFramePr>
        <p:xfrm>
          <a:off x="1042988" y="2492375"/>
          <a:ext cx="792162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Формула" r:id="rId5" imgW="520474" imgH="253890" progId="Equation.3">
                  <p:embed/>
                </p:oleObj>
              </mc:Choice>
              <mc:Fallback>
                <p:oleObj name="Формула" r:id="rId5" imgW="520474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2492375"/>
                        <a:ext cx="792162" cy="388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4" name="Object 8"/>
          <p:cNvGraphicFramePr>
            <a:graphicFrameLocks noChangeAspect="1"/>
          </p:cNvGraphicFramePr>
          <p:nvPr/>
        </p:nvGraphicFramePr>
        <p:xfrm>
          <a:off x="1736725" y="3716338"/>
          <a:ext cx="2143125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Формула" r:id="rId7" imgW="927000" imgH="228600" progId="Equation.3">
                  <p:embed/>
                </p:oleObj>
              </mc:Choice>
              <mc:Fallback>
                <p:oleObj name="Формула" r:id="rId7" imgW="927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6725" y="3716338"/>
                        <a:ext cx="2143125" cy="530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7" name="Rectangle 11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349" name="Rectangle 13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4348" name="Object 12"/>
          <p:cNvGraphicFramePr>
            <a:graphicFrameLocks noChangeAspect="1"/>
          </p:cNvGraphicFramePr>
          <p:nvPr/>
        </p:nvGraphicFramePr>
        <p:xfrm>
          <a:off x="4787900" y="3716338"/>
          <a:ext cx="2232025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Формула" r:id="rId9" imgW="965200" imgH="228600" progId="Equation.3">
                  <p:embed/>
                </p:oleObj>
              </mc:Choice>
              <mc:Fallback>
                <p:oleObj name="Формула" r:id="rId9" imgW="965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3716338"/>
                        <a:ext cx="2232025" cy="530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5266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412875"/>
            <a:ext cx="8229600" cy="495300"/>
          </a:xfrm>
        </p:spPr>
        <p:txBody>
          <a:bodyPr/>
          <a:lstStyle/>
          <a:p>
            <a:r>
              <a:rPr lang="ru-RU" altLang="ru-RU" sz="2400" b="1">
                <a:latin typeface="Times New Roman" panose="02020603050405020304" pitchFamily="18" charset="0"/>
              </a:rPr>
              <a:t>Коэффициент поступления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997200"/>
            <a:ext cx="8229600" cy="3128963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где               - стоимость основных производственных фондов, поступивших в течение анализируемого периода ,</a:t>
            </a:r>
          </a:p>
          <a:p>
            <a:pPr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                   - стоимость основных производственных фондов на конец анализируемого периода.</a:t>
            </a:r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1763713" y="2060575"/>
          <a:ext cx="3600450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Формула" r:id="rId3" imgW="1663700" imgH="228600" progId="Equation.3">
                  <p:embed/>
                </p:oleObj>
              </mc:Choice>
              <mc:Fallback>
                <p:oleObj name="Формула" r:id="rId3" imgW="1663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2060575"/>
                        <a:ext cx="3600450" cy="493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1476375" y="3213100"/>
          <a:ext cx="792163" cy="31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Формула" r:id="rId5" imgW="583947" imgH="228501" progId="Equation.3">
                  <p:embed/>
                </p:oleObj>
              </mc:Choice>
              <mc:Fallback>
                <p:oleObj name="Формула" r:id="rId5" imgW="583947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3213100"/>
                        <a:ext cx="792163" cy="312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5368" name="Object 8"/>
          <p:cNvGraphicFramePr>
            <a:graphicFrameLocks noChangeAspect="1"/>
          </p:cNvGraphicFramePr>
          <p:nvPr/>
        </p:nvGraphicFramePr>
        <p:xfrm>
          <a:off x="1042988" y="4437063"/>
          <a:ext cx="865187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Формула" r:id="rId7" imgW="520700" imgH="228600" progId="Equation.3">
                  <p:embed/>
                </p:oleObj>
              </mc:Choice>
              <mc:Fallback>
                <p:oleObj name="Формула" r:id="rId7" imgW="520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4437063"/>
                        <a:ext cx="865187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468313" y="1889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3200" b="1">
                <a:latin typeface="Times New Roman" panose="02020603050405020304" pitchFamily="18" charset="0"/>
              </a:rPr>
              <a:t>Определение уровня обновления основного оборудования</a:t>
            </a:r>
          </a:p>
        </p:txBody>
      </p:sp>
    </p:spTree>
    <p:extLst>
      <p:ext uri="{BB962C8B-B14F-4D97-AF65-F5344CB8AC3E}">
        <p14:creationId xmlns:p14="http://schemas.microsoft.com/office/powerpoint/2010/main" val="3033974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20938"/>
            <a:ext cx="8229600" cy="3705225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где               - </a:t>
            </a:r>
            <a:r>
              <a:rPr lang="ru-RU" altLang="ru-RU">
                <a:latin typeface="Times New Roman" panose="02020603050405020304" pitchFamily="18" charset="0"/>
              </a:rPr>
              <a:t>стоимость основных производственных фондов, выбывших в течение анализируемого периода;</a:t>
            </a:r>
          </a:p>
          <a:p>
            <a:pPr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                        - стоимость основных производственных фондов на начало анализируемого периода.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2916238" y="1557338"/>
          <a:ext cx="2808287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Формула" r:id="rId3" imgW="1574800" imgH="228600" progId="Equation.3">
                  <p:embed/>
                </p:oleObj>
              </mc:Choice>
              <mc:Fallback>
                <p:oleObj name="Формула" r:id="rId3" imgW="1574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1557338"/>
                        <a:ext cx="2808287" cy="407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0" name="Rectangle 6"/>
          <p:cNvSpPr>
            <a:spLocks noGrp="1" noChangeArrowheads="1"/>
          </p:cNvSpPr>
          <p:nvPr>
            <p:ph type="title"/>
          </p:nvPr>
        </p:nvSpPr>
        <p:spPr>
          <a:xfrm>
            <a:off x="539750" y="549275"/>
            <a:ext cx="8229600" cy="495300"/>
          </a:xfrm>
          <a:noFill/>
          <a:ln/>
        </p:spPr>
        <p:txBody>
          <a:bodyPr>
            <a:normAutofit fontScale="90000"/>
          </a:bodyPr>
          <a:lstStyle/>
          <a:p>
            <a:r>
              <a:rPr lang="ru-RU" altLang="ru-RU" sz="3200" b="1">
                <a:latin typeface="Times New Roman" panose="02020603050405020304" pitchFamily="18" charset="0"/>
              </a:rPr>
              <a:t>Коэффициент выбытия</a:t>
            </a: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6391" name="Object 7"/>
          <p:cNvGraphicFramePr>
            <a:graphicFrameLocks noChangeAspect="1"/>
          </p:cNvGraphicFramePr>
          <p:nvPr/>
        </p:nvGraphicFramePr>
        <p:xfrm>
          <a:off x="1258888" y="2636838"/>
          <a:ext cx="792162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Формула" r:id="rId5" imgW="533169" imgH="228501" progId="Equation.3">
                  <p:embed/>
                </p:oleObj>
              </mc:Choice>
              <mc:Fallback>
                <p:oleObj name="Формула" r:id="rId5" imgW="533169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2636838"/>
                        <a:ext cx="792162" cy="339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6393" name="Object 9"/>
          <p:cNvGraphicFramePr>
            <a:graphicFrameLocks noChangeAspect="1"/>
          </p:cNvGraphicFramePr>
          <p:nvPr/>
        </p:nvGraphicFramePr>
        <p:xfrm>
          <a:off x="1403350" y="4076700"/>
          <a:ext cx="1008063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Формула" r:id="rId7" imgW="520700" imgH="228600" progId="Equation.3">
                  <p:embed/>
                </p:oleObj>
              </mc:Choice>
              <mc:Fallback>
                <p:oleObj name="Формула" r:id="rId7" imgW="520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4076700"/>
                        <a:ext cx="1008063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6772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495300"/>
          </a:xfrm>
          <a:noFill/>
          <a:ln/>
        </p:spPr>
        <p:txBody>
          <a:bodyPr>
            <a:normAutofit fontScale="90000"/>
          </a:bodyPr>
          <a:lstStyle/>
          <a:p>
            <a:r>
              <a:rPr lang="ru-RU" altLang="ru-RU" sz="2800" b="1">
                <a:latin typeface="Times New Roman" panose="02020603050405020304" pitchFamily="18" charset="0"/>
              </a:rPr>
              <a:t>Коэффициент прироста</a:t>
            </a: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7413" name="Object 5"/>
          <p:cNvGraphicFramePr>
            <a:graphicFrameLocks noChangeAspect="1"/>
          </p:cNvGraphicFramePr>
          <p:nvPr/>
        </p:nvGraphicFramePr>
        <p:xfrm>
          <a:off x="2349500" y="1557338"/>
          <a:ext cx="4516438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Формула" r:id="rId3" imgW="2273040" imgH="241200" progId="Equation.3">
                  <p:embed/>
                </p:oleObj>
              </mc:Choice>
              <mc:Fallback>
                <p:oleObj name="Формула" r:id="rId3" imgW="22730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9500" y="1557338"/>
                        <a:ext cx="4516438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2636838"/>
            <a:ext cx="8229600" cy="3489325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Постоянное превышение коэффициента поступления оборудования над коэффициентом выбытия или увеличение коэффициента прироста в динамике свидетельствует о прогрессивности структуры основного (технологического) оборудования.</a:t>
            </a:r>
          </a:p>
        </p:txBody>
      </p:sp>
    </p:spTree>
    <p:extLst>
      <p:ext uri="{BB962C8B-B14F-4D97-AF65-F5344CB8AC3E}">
        <p14:creationId xmlns:p14="http://schemas.microsoft.com/office/powerpoint/2010/main" val="29172081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49275"/>
            <a:ext cx="8229600" cy="5576888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Уровень технического развития</a:t>
            </a:r>
            <a:r>
              <a:rPr lang="en-US" altLang="ru-RU">
                <a:latin typeface="Times New Roman" panose="02020603050405020304" pitchFamily="18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</a:rPr>
              <a:t>производства, обеспеченности предприятия средствами труда находит отражение в показателях технической вооруженности труда.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Техническая вооруженность труда характеризуется показателями фондовооруженности, которые отражают среднюю стоимость основных производственных фондов в расчете на одного рабочего (основного работника) предприятия.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37838482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76250"/>
            <a:ext cx="8229600" cy="5649913"/>
          </a:xfrm>
        </p:spPr>
        <p:txBody>
          <a:bodyPr>
            <a:normAutofit lnSpcReduction="10000"/>
          </a:bodyPr>
          <a:lstStyle/>
          <a:p>
            <a:pPr algn="ctr"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Различают:</a:t>
            </a:r>
          </a:p>
          <a:p>
            <a:pPr>
              <a:buFontTx/>
              <a:buNone/>
            </a:pPr>
            <a:r>
              <a:rPr lang="ru-RU" altLang="ru-RU" sz="2800" i="1">
                <a:latin typeface="Times New Roman" panose="02020603050405020304" pitchFamily="18" charset="0"/>
              </a:rPr>
              <a:t>потенциальную фондовооруженность (ФВ)</a:t>
            </a:r>
          </a:p>
          <a:p>
            <a:pPr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ФВ = ОПФобщ/Чраб</a:t>
            </a:r>
            <a:r>
              <a:rPr lang="ru-RU" altLang="ru-RU" sz="2800">
                <a:latin typeface="Times New Roman" panose="02020603050405020304" pitchFamily="18" charset="0"/>
              </a:rPr>
              <a:t> или</a:t>
            </a:r>
          </a:p>
          <a:p>
            <a:pPr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ФВ = ОПФак/Чраб,</a:t>
            </a:r>
            <a:r>
              <a:rPr lang="ru-RU" altLang="ru-RU" sz="2800">
                <a:latin typeface="Times New Roman" panose="02020603050405020304" pitchFamily="18" charset="0"/>
              </a:rPr>
              <a:t> </a:t>
            </a:r>
          </a:p>
          <a:p>
            <a:pPr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где Чраб — среднесписочная численность рабочих или число рабочих в наибольшей смене.</a:t>
            </a:r>
          </a:p>
          <a:p>
            <a:pPr>
              <a:buFontTx/>
              <a:buNone/>
            </a:pPr>
            <a:r>
              <a:rPr lang="ru-RU" altLang="ru-RU" sz="2800" i="1">
                <a:latin typeface="Times New Roman" panose="02020603050405020304" pitchFamily="18" charset="0"/>
              </a:rPr>
              <a:t>фактическую фондовооруженность труда (ФВ')</a:t>
            </a:r>
          </a:p>
          <a:p>
            <a:pPr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ФВ' = ОПФак * Кэк / Чсм,</a:t>
            </a:r>
          </a:p>
          <a:p>
            <a:pPr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где Кэк — коэффициент использования оборудования по времени;</a:t>
            </a:r>
          </a:p>
          <a:p>
            <a:pPr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Чсм — число рабочих в наибольшей смене.</a:t>
            </a:r>
          </a:p>
        </p:txBody>
      </p:sp>
    </p:spTree>
    <p:extLst>
      <p:ext uri="{BB962C8B-B14F-4D97-AF65-F5344CB8AC3E}">
        <p14:creationId xmlns:p14="http://schemas.microsoft.com/office/powerpoint/2010/main" val="17506601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92150"/>
            <a:ext cx="8229600" cy="5434013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altLang="ru-RU" b="1">
                <a:latin typeface="Times New Roman" panose="02020603050405020304" pitchFamily="18" charset="0"/>
              </a:rPr>
              <a:t>Повышение фондовооруженности является основой роста: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</a:p>
          <a:p>
            <a:r>
              <a:rPr lang="ru-RU" altLang="ru-RU">
                <a:latin typeface="Times New Roman" panose="02020603050405020304" pitchFamily="18" charset="0"/>
              </a:rPr>
              <a:t>производительности труда,</a:t>
            </a:r>
          </a:p>
          <a:p>
            <a:r>
              <a:rPr lang="ru-RU" altLang="ru-RU">
                <a:latin typeface="Times New Roman" panose="02020603050405020304" pitchFamily="18" charset="0"/>
              </a:rPr>
              <a:t>снижения затрат живого труда,</a:t>
            </a:r>
          </a:p>
          <a:p>
            <a:r>
              <a:rPr lang="ru-RU" altLang="ru-RU">
                <a:latin typeface="Times New Roman" panose="02020603050405020304" pitchFamily="18" charset="0"/>
              </a:rPr>
              <a:t>улучшения условий труда,</a:t>
            </a:r>
          </a:p>
          <a:p>
            <a:r>
              <a:rPr lang="ru-RU" altLang="ru-RU">
                <a:latin typeface="Times New Roman" panose="02020603050405020304" pitchFamily="18" charset="0"/>
              </a:rPr>
              <a:t>повышения интереса работников к труду.</a:t>
            </a:r>
          </a:p>
        </p:txBody>
      </p:sp>
    </p:spTree>
    <p:extLst>
      <p:ext uri="{BB962C8B-B14F-4D97-AF65-F5344CB8AC3E}">
        <p14:creationId xmlns:p14="http://schemas.microsoft.com/office/powerpoint/2010/main" val="42268487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b="1">
                <a:latin typeface="Times New Roman" panose="02020603050405020304" pitchFamily="18" charset="0"/>
              </a:rPr>
              <a:t>Совершенствование технологии</a:t>
            </a:r>
            <a:r>
              <a:rPr lang="ru-RU" altLang="ru-RU">
                <a:latin typeface="Times New Roman" panose="02020603050405020304" pitchFamily="18" charset="0"/>
              </a:rPr>
              <a:t> — это основа снижения материалоемкости, трудоемкости, фондоемкости услуг, увеличения объема реализации услуг, повышения эффективности деятельности предприятия. С этих позиций и необходимо оценивать прогрессивность применяемых на предприятии технологий. </a:t>
            </a:r>
          </a:p>
        </p:txBody>
      </p:sp>
    </p:spTree>
    <p:extLst>
      <p:ext uri="{BB962C8B-B14F-4D97-AF65-F5344CB8AC3E}">
        <p14:creationId xmlns:p14="http://schemas.microsoft.com/office/powerpoint/2010/main" val="39536547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b="1">
                <a:latin typeface="Times New Roman" panose="02020603050405020304" pitchFamily="18" charset="0"/>
              </a:rPr>
              <a:t>В процессе анализа необходимо определить: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>
                <a:latin typeface="Times New Roman" panose="02020603050405020304" pitchFamily="18" charset="0"/>
              </a:rPr>
              <a:t>удельный вес прогрессивных технологических процессов среди всех применяемых на предприятии;</a:t>
            </a:r>
            <a:endParaRPr lang="ru-RU" altLang="ru-RU" i="1"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altLang="ru-RU">
                <a:latin typeface="Times New Roman" panose="02020603050405020304" pitchFamily="18" charset="0"/>
              </a:rPr>
              <a:t>удельный вес услуг, выполненных с применением прогрессивных технологий, в их общем объеме;</a:t>
            </a:r>
            <a:endParaRPr lang="ru-RU" altLang="ru-RU" i="1"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altLang="ru-RU">
                <a:latin typeface="Times New Roman" panose="02020603050405020304" pitchFamily="18" charset="0"/>
              </a:rPr>
              <a:t>дополнительный объем реализации услуг, полученный в результате применения прогрессивных технологий.</a:t>
            </a:r>
          </a:p>
        </p:txBody>
      </p:sp>
    </p:spTree>
    <p:extLst>
      <p:ext uri="{BB962C8B-B14F-4D97-AF65-F5344CB8AC3E}">
        <p14:creationId xmlns:p14="http://schemas.microsoft.com/office/powerpoint/2010/main" val="3967725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800" b="1">
                <a:latin typeface="Times New Roman" panose="02020603050405020304" pitchFamily="18" charset="0"/>
              </a:rPr>
              <a:t>Основными факторами, определяющими степень развития научно-технического прогресса на предприятии, можно считать: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altLang="ru-RU" sz="2800">
                <a:latin typeface="Times New Roman" panose="02020603050405020304" pitchFamily="18" charset="0"/>
              </a:rPr>
              <a:t>ориентацию руководства предприятия на развитие новых технологий;</a:t>
            </a:r>
            <a:endParaRPr lang="ru-RU" altLang="ru-RU" sz="2800" i="1">
              <a:latin typeface="Times New Roman" panose="02020603050405020304" pitchFamily="18" charset="0"/>
            </a:endParaRPr>
          </a:p>
          <a:p>
            <a:r>
              <a:rPr lang="ru-RU" altLang="ru-RU" sz="2800">
                <a:latin typeface="Times New Roman" panose="02020603050405020304" pitchFamily="18" charset="0"/>
              </a:rPr>
              <a:t>освоение новых видов услуг;</a:t>
            </a:r>
          </a:p>
          <a:p>
            <a:r>
              <a:rPr lang="ru-RU" altLang="ru-RU" sz="2800">
                <a:latin typeface="Times New Roman" panose="02020603050405020304" pitchFamily="18" charset="0"/>
              </a:rPr>
              <a:t>реконструкцию и модернизацию производства. </a:t>
            </a:r>
          </a:p>
          <a:p>
            <a:pPr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Анализ инновационной деятельности предприятия включает сопоставление затрат на инновации и результатов их внедрения. Анализ осуществляется по каждому техническому нововведению в сопоставимых ценах, так как от первоначальных инвестиций в инновации до их внедрения проходит достаточно длительный период.</a:t>
            </a:r>
          </a:p>
        </p:txBody>
      </p:sp>
    </p:spTree>
    <p:extLst>
      <p:ext uri="{BB962C8B-B14F-4D97-AF65-F5344CB8AC3E}">
        <p14:creationId xmlns:p14="http://schemas.microsoft.com/office/powerpoint/2010/main" val="26211090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b="1">
                <a:latin typeface="Times New Roman" panose="02020603050405020304" pitchFamily="18" charset="0"/>
              </a:rPr>
              <a:t>3. Оценка уровня управления и организации производства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68888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Оценка уровня управления и организации производства необходима для установления рациональности систем, форм, методов и структур управления, которые обеспечивают более полное использование производственных резервов, сокращение численности управленческого аппарата и расходов на его содержание, ликвидацию непроизводительных затрат.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Цель анализа – выявить возможности совершенствования структуры управления предприятием, повышения эффективности производства.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Основными слагаемыми организационного уровня предприятия являются уровень организации труда, уровень организации производства, уровень организации управления.</a:t>
            </a:r>
          </a:p>
        </p:txBody>
      </p:sp>
    </p:spTree>
    <p:extLst>
      <p:ext uri="{BB962C8B-B14F-4D97-AF65-F5344CB8AC3E}">
        <p14:creationId xmlns:p14="http://schemas.microsoft.com/office/powerpoint/2010/main" val="25724284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49275"/>
            <a:ext cx="8424862" cy="575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2925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3600" b="1">
                <a:latin typeface="Times New Roman" panose="02020603050405020304" pitchFamily="18" charset="0"/>
              </a:rPr>
              <a:t>В процессе анализа организации управления рассматривается</a:t>
            </a:r>
            <a:r>
              <a:rPr lang="ru-RU" altLang="ru-RU"/>
              <a:t>: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altLang="ru-RU" sz="2800">
                <a:latin typeface="Times New Roman" panose="02020603050405020304" pitchFamily="18" charset="0"/>
              </a:rPr>
              <a:t>организационная структура управления предприятием (особенности организационной структуры управления, ее преимущества и недостатки, обоснование применения, необходимость и возможность перехода к более прогрессивной структуре);</a:t>
            </a:r>
            <a:endParaRPr lang="ru-RU" altLang="ru-RU" sz="2800" b="1" i="1">
              <a:latin typeface="Times New Roman" panose="02020603050405020304" pitchFamily="18" charset="0"/>
            </a:endParaRPr>
          </a:p>
          <a:p>
            <a:r>
              <a:rPr lang="ru-RU" altLang="ru-RU" sz="2800">
                <a:latin typeface="Times New Roman" panose="02020603050405020304" pitchFamily="18" charset="0"/>
              </a:rPr>
              <a:t>оценка эффективности управления предприятием, которая основывается на сопоставлении затрат на управление с полученными результатами.</a:t>
            </a:r>
          </a:p>
        </p:txBody>
      </p:sp>
    </p:spTree>
    <p:extLst>
      <p:ext uri="{BB962C8B-B14F-4D97-AF65-F5344CB8AC3E}">
        <p14:creationId xmlns:p14="http://schemas.microsoft.com/office/powerpoint/2010/main" val="19157940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>
            <a:normAutofit fontScale="90000"/>
          </a:bodyPr>
          <a:lstStyle/>
          <a:p>
            <a:r>
              <a:rPr lang="ru-RU" altLang="ru-RU" sz="3600" b="1">
                <a:latin typeface="Times New Roman" panose="02020603050405020304" pitchFamily="18" charset="0"/>
              </a:rPr>
              <a:t>Коэффициент эффективности управления 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213100"/>
            <a:ext cx="8229600" cy="2913063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Показывает насколько эффективны применяемые на предприятии методы управления.</a:t>
            </a:r>
          </a:p>
          <a:p>
            <a:pPr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Чем выше этот показатель, тем эффективнее применяемые на предприятии методы управления. 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1619250" y="1989138"/>
          <a:ext cx="5329238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Формула" r:id="rId3" imgW="2425700" imgH="419100" progId="Equation.3">
                  <p:embed/>
                </p:oleObj>
              </mc:Choice>
              <mc:Fallback>
                <p:oleObj name="Формула" r:id="rId3" imgW="24257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1989138"/>
                        <a:ext cx="5329238" cy="719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26092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3200" b="1">
                <a:latin typeface="Times New Roman" panose="02020603050405020304" pitchFamily="18" charset="0"/>
              </a:rPr>
              <a:t>Об эффективности управления предприятием может также свидетельствовать: 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>
                <a:latin typeface="Times New Roman" panose="02020603050405020304" pitchFamily="18" charset="0"/>
              </a:rPr>
              <a:t>увеличение производительности труда;</a:t>
            </a:r>
          </a:p>
          <a:p>
            <a:r>
              <a:rPr lang="ru-RU" altLang="ru-RU">
                <a:latin typeface="Times New Roman" panose="02020603050405020304" pitchFamily="18" charset="0"/>
              </a:rPr>
              <a:t>увеличение фондоотдачи основных производственных фондов; </a:t>
            </a:r>
          </a:p>
          <a:p>
            <a:r>
              <a:rPr lang="ru-RU" altLang="ru-RU">
                <a:latin typeface="Times New Roman" panose="02020603050405020304" pitchFamily="18" charset="0"/>
              </a:rPr>
              <a:t>увеличение объема реализации услуг за счет более эффективного использования всех имеющихся ресурсов;</a:t>
            </a:r>
          </a:p>
          <a:p>
            <a:r>
              <a:rPr lang="ru-RU" altLang="ru-RU">
                <a:latin typeface="Times New Roman" panose="02020603050405020304" pitchFamily="18" charset="0"/>
              </a:rPr>
              <a:t>увеличение прибыли.</a:t>
            </a:r>
          </a:p>
        </p:txBody>
      </p:sp>
    </p:spTree>
    <p:extLst>
      <p:ext uri="{BB962C8B-B14F-4D97-AF65-F5344CB8AC3E}">
        <p14:creationId xmlns:p14="http://schemas.microsoft.com/office/powerpoint/2010/main" val="32424234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3200" b="1">
                <a:latin typeface="Times New Roman" panose="02020603050405020304" pitchFamily="18" charset="0"/>
              </a:rPr>
              <a:t>4. Анализ производственной мощности (пропускной способности) предприятия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Под </a:t>
            </a:r>
            <a:r>
              <a:rPr lang="ru-RU" altLang="ru-RU" sz="2400" b="1">
                <a:latin typeface="Times New Roman" panose="02020603050405020304" pitchFamily="18" charset="0"/>
              </a:rPr>
              <a:t>производственной мощностью (пропускной способностью) предприятия </a:t>
            </a:r>
            <a:r>
              <a:rPr lang="ru-RU" altLang="ru-RU" sz="2400">
                <a:latin typeface="Times New Roman" panose="02020603050405020304" pitchFamily="18" charset="0"/>
              </a:rPr>
              <a:t>подразумевается максимально возможный объем реализации услуг при реально существующем объеме производственных ресурсов и достигнутом уровне техники, технологии и организации производства.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Она может выражаться в человеко-часах, машино-часах, натуральных или стоимостных измерителях.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Производственная мощность (пропускная способность) предприятия не может быть постоянной. Она изменяется вместе с технико-организационным уровнем и стратегией предприятия.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5756716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>
            <a:normAutofit fontScale="90000"/>
          </a:bodyPr>
          <a:lstStyle/>
          <a:p>
            <a:r>
              <a:rPr lang="ru-RU" altLang="ru-RU" sz="2800" b="1">
                <a:latin typeface="Times New Roman" panose="02020603050405020304" pitchFamily="18" charset="0"/>
              </a:rPr>
              <a:t>Общий коэффициент пропускной способности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989138"/>
            <a:ext cx="7632700" cy="503237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altLang="ru-RU" sz="2800" b="1">
                <a:solidFill>
                  <a:schemeClr val="tx2"/>
                </a:solidFill>
                <a:latin typeface="Times New Roman" panose="02020603050405020304" pitchFamily="18" charset="0"/>
              </a:rPr>
              <a:t>Коэффициент интенсивной загрузки</a:t>
            </a:r>
            <a:r>
              <a:rPr lang="ru-RU" altLang="ru-RU" sz="2800"/>
              <a:t> 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179388" y="908050"/>
          <a:ext cx="8713787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Формула" r:id="rId3" imgW="4635500" imgH="419100" progId="Equation.3">
                  <p:embed/>
                </p:oleObj>
              </mc:Choice>
              <mc:Fallback>
                <p:oleObj name="Формула" r:id="rId3" imgW="46355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908050"/>
                        <a:ext cx="8713787" cy="792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3798" name="Object 6"/>
          <p:cNvGraphicFramePr>
            <a:graphicFrameLocks noChangeAspect="1"/>
          </p:cNvGraphicFramePr>
          <p:nvPr/>
        </p:nvGraphicFramePr>
        <p:xfrm>
          <a:off x="250825" y="2636838"/>
          <a:ext cx="8497888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Формула" r:id="rId5" imgW="4889500" imgH="419100" progId="Equation.3">
                  <p:embed/>
                </p:oleObj>
              </mc:Choice>
              <mc:Fallback>
                <p:oleObj name="Формула" r:id="rId5" imgW="48895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36838"/>
                        <a:ext cx="8497888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755650" y="3573463"/>
            <a:ext cx="7632700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ru-RU" altLang="ru-RU" sz="2800" b="1">
                <a:solidFill>
                  <a:schemeClr val="tx2"/>
                </a:solidFill>
                <a:latin typeface="Times New Roman" panose="02020603050405020304" pitchFamily="18" charset="0"/>
              </a:rPr>
              <a:t>Коэффициент экстенсивной загрузки</a:t>
            </a:r>
            <a:r>
              <a:rPr lang="ru-RU" altLang="ru-RU" sz="2800"/>
              <a:t> </a:t>
            </a:r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3801" name="Object 9"/>
          <p:cNvGraphicFramePr>
            <a:graphicFrameLocks noChangeAspect="1"/>
          </p:cNvGraphicFramePr>
          <p:nvPr/>
        </p:nvGraphicFramePr>
        <p:xfrm>
          <a:off x="82550" y="4437063"/>
          <a:ext cx="90614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Формула" r:id="rId7" imgW="7480300" imgH="419100" progId="Equation.3">
                  <p:embed/>
                </p:oleObj>
              </mc:Choice>
              <mc:Fallback>
                <p:oleObj name="Формула" r:id="rId7" imgW="74803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" y="4437063"/>
                        <a:ext cx="9061450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02886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442595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где Мк.п, Мн.п— соответственно производственная мощность на конец и начало периода;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Мс — увеличение производственной мощности за счет строительства новых и расширения действующих предприятий;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Мр — увеличение производственной мощности за счет реконструкции действующих предприятий;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Мотм — увеличение производственной мощности за счет внедрения организационно-технических мероприятий;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    Мас — изменение производственной мощности в связи с изменением структуры услуг с различным уровнем трудоемкости;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Мв — уменьшение производственной мощности в связи с выбытием машин, оборудования и других ресурсов.</a:t>
            </a: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4820" name="Object 4"/>
          <p:cNvGraphicFramePr>
            <a:graphicFrameLocks noChangeAspect="1"/>
          </p:cNvGraphicFramePr>
          <p:nvPr/>
        </p:nvGraphicFramePr>
        <p:xfrm>
          <a:off x="684213" y="620713"/>
          <a:ext cx="7991475" cy="64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Формула" r:id="rId3" imgW="2946400" imgH="241300" progId="Equation.3">
                  <p:embed/>
                </p:oleObj>
              </mc:Choice>
              <mc:Fallback>
                <p:oleObj name="Формула" r:id="rId3" imgW="29464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620713"/>
                        <a:ext cx="7991475" cy="646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4822" name="Object 6"/>
          <p:cNvGraphicFramePr>
            <a:graphicFrameLocks noChangeAspect="1"/>
          </p:cNvGraphicFramePr>
          <p:nvPr/>
        </p:nvGraphicFramePr>
        <p:xfrm>
          <a:off x="539750" y="4652963"/>
          <a:ext cx="255588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Формула" r:id="rId5" imgW="139579" imgH="164957" progId="Equation.3">
                  <p:embed/>
                </p:oleObj>
              </mc:Choice>
              <mc:Fallback>
                <p:oleObj name="Формула" r:id="rId5" imgW="139579" imgH="1649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4652963"/>
                        <a:ext cx="255588" cy="288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23176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5638" y="1214438"/>
            <a:ext cx="5778500" cy="48244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350" b="1" dirty="0">
                <a:solidFill>
                  <a:schemeClr val="accent2">
                    <a:lumMod val="75000"/>
                  </a:schemeClr>
                </a:solidFill>
              </a:rPr>
              <a:t>Список литературы :</a:t>
            </a:r>
            <a:endParaRPr lang="ru-RU" sz="105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endParaRPr lang="ru-RU" sz="105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endParaRPr lang="ru-RU" sz="105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Авдеев Ю.А. Выработка и анализ плановых решений в сложных проектах. «Экономика», 2001.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А н т о н о в А. М., Б о ч и н В. А., К а л е ч и ц Е. В. Организация и пла­нирование дорожного строительства. «Транспорт», 1988.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Б а т р а к о в О. Т., С и д е и к о В. М. Организация дорожно-строитель­ных работ. «Транспорт», 1996.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Г в и ш и а н и Д. М. Организация и управление. «Наука», 1992.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Галкин И. Г. [и др.]. Технология и организация строительного про­изводства. «Высшая школа», 1999.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Дубровин Е. Н. [и др.]. Организация строительства и эксплуатации городских улиц. «Высшая школа», 2002.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Золотарь И. А. Экономика дорожного строительства и военно-дорож­ных работ. Л., Военная ордена Ленина Академия тыла и транспорта, 1998.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Золотарь И. А. Математические методы в дорожном строительстве. «Транспорт», 2004.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И в а н о в [и др.]. Строительство автомобильных дорог. Ч. I и II. «Транспорт», 1970.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Инструкция по определению экономической эффективности капитальных вложений в строительстве СН 423—71. Госстрой СССР. </a:t>
            </a:r>
            <a:r>
              <a:rPr lang="ru-RU" sz="105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, 2002.</a:t>
            </a:r>
          </a:p>
          <a:p>
            <a:pPr algn="just" eaLnBrk="1" hangingPunct="1">
              <a:defRPr/>
            </a:pPr>
            <a:r>
              <a:rPr lang="ru-RU" sz="1050" b="1" dirty="0" err="1">
                <a:solidFill>
                  <a:schemeClr val="accent2">
                    <a:lumMod val="75000"/>
                  </a:schemeClr>
                </a:solidFill>
              </a:rPr>
              <a:t>Канторер</a:t>
            </a: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 С. Е. Методы обоснования эффективности применения ма­шин в строительстве. </a:t>
            </a:r>
            <a:r>
              <a:rPr lang="ru-RU" sz="105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Указания по разработке сетевых графиков и применению их в строи­тельстве. СН 391—68. Госстрой СССР. </a:t>
            </a:r>
            <a:r>
              <a:rPr lang="ru-RU" sz="105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Орешкин Б. М. [и др.]. Примеры проектирования технологии дорож­но-строительных работ. «Транспорт», 1996.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П а р а у б е к Г. Э. Сетевое планирование и управление. «Экономика»,2000.</a:t>
            </a:r>
          </a:p>
        </p:txBody>
      </p:sp>
    </p:spTree>
    <p:extLst>
      <p:ext uri="{BB962C8B-B14F-4D97-AF65-F5344CB8AC3E}">
        <p14:creationId xmlns:p14="http://schemas.microsoft.com/office/powerpoint/2010/main" val="24201357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2988" y="476250"/>
            <a:ext cx="7705725" cy="61864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Список литературы :</a:t>
            </a:r>
            <a:endParaRPr lang="ru-RU" sz="140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endParaRPr lang="ru-RU" sz="140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Авдеев Ю.А. Выработка и анализ плановых решений в сложных проектах. «Экономика», 2001.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А н т о н о в А. М., Б о ч и н В. А., К а л е ч и ц Е. В. Организация и пла­нирование дорожного строительства. «Транспорт», 1988.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Б а т р а к о в О. Т., С и д е и к о В. М. Организация дорожно-строитель­ных работ. «Транспорт», 1996.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Г в и ш и а н и Д. М. Организация и управление. «Наука», 1992.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Галкин И. Г. [и др.]. Технология и организация строительного про­изводства. «Высшая школа», 1999.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Дубровин Е. Н. [и др.]. Организация строительства и эксплуатации городских улиц. «Высшая школа», 2002.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Золотарь И. А. Экономика дорожного строительства и военно-дорож­ных работ. Л., Военная ордена Ленина Академия тыла и транспорта, 1998.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Золотарь И. А. Математические методы в дорожном строительстве. «Транспорт», 2004.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 в а н о в [и др.]. Строительство автомобильных дорог. Ч. I и II. «Транспорт», 1970.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Инструкция по определению экономической эффективности капитальных вложений в строительстве СН 423—71. Госстрой СССР.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2002.</a:t>
            </a:r>
          </a:p>
          <a:p>
            <a:pPr algn="just" eaLnBrk="1" hangingPunct="1">
              <a:defRPr/>
            </a:pP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Канторер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 С. Е. Методы обоснования эффективности применения ма­шин в строительстве.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Указания по разработке сетевых графиков и применению их в строи­тельстве. СН 391—68. Госстрой СССР.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Орешкин Б. М. [и др.]. Примеры проектирования технологии дорож­но-строительных работ. «Транспорт», 1996.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П а р а у б е к Г. Э. Сетевое планирование и управление. «Экономика»,2000.</a:t>
            </a:r>
          </a:p>
        </p:txBody>
      </p:sp>
    </p:spTree>
    <p:extLst>
      <p:ext uri="{BB962C8B-B14F-4D97-AF65-F5344CB8AC3E}">
        <p14:creationId xmlns:p14="http://schemas.microsoft.com/office/powerpoint/2010/main" val="1575042531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2102</TotalTime>
  <Words>1700</Words>
  <Application>Microsoft Office PowerPoint</Application>
  <PresentationFormat>Экран (4:3)</PresentationFormat>
  <Paragraphs>150</Paragraphs>
  <Slides>32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40" baseType="lpstr">
      <vt:lpstr>ＭＳ Ｐゴシック</vt:lpstr>
      <vt:lpstr>Arial</vt:lpstr>
      <vt:lpstr>Calibri</vt:lpstr>
      <vt:lpstr>Century Gothic</vt:lpstr>
      <vt:lpstr>Times New Roman</vt:lpstr>
      <vt:lpstr>Wingdings 3</vt:lpstr>
      <vt:lpstr>Легкий дым</vt:lpstr>
      <vt:lpstr>Microsoft Equation 3.0</vt:lpstr>
      <vt:lpstr> Организация и планирование строительства  транспортных сооружений</vt:lpstr>
      <vt:lpstr>ОиПСТР Тема 8 Лекция 12 Производственная база дорожного строительства.</vt:lpstr>
      <vt:lpstr>Тема 5. АНАЛИЗ ТЕХНИКО-ОРГАНИЗАЦИОННОГО УРОВНЯ ПРЕДПРИЯТИЯ</vt:lpstr>
      <vt:lpstr>1. Технико-организационный уровень производства: понятие и показатели</vt:lpstr>
      <vt:lpstr>Задачи анализа технико-организационного уровня предприятия:</vt:lpstr>
      <vt:lpstr>Источниками информации для анализа технико-организационного уровня предприятия являются:</vt:lpstr>
      <vt:lpstr>Презентация PowerPoint</vt:lpstr>
      <vt:lpstr>2. Анализ научно-технического уровня производства</vt:lpstr>
      <vt:lpstr>Основные задачи анализа технического уровня: </vt:lpstr>
      <vt:lpstr>Оценка прогрессивности основного (технологического) оборудования </vt:lpstr>
      <vt:lpstr>где                — среднее значение каждой возрастной группы оборудования;           — количество оборудования в каждой возрастной группе.</vt:lpstr>
      <vt:lpstr>Презентация PowerPoint</vt:lpstr>
      <vt:lpstr>Определение уровня изношенности основного оборудования</vt:lpstr>
      <vt:lpstr>Коэффициент поступления</vt:lpstr>
      <vt:lpstr>Коэффициент выбытия</vt:lpstr>
      <vt:lpstr>Коэффициент прироста</vt:lpstr>
      <vt:lpstr>Презентация PowerPoint</vt:lpstr>
      <vt:lpstr>Презентация PowerPoint</vt:lpstr>
      <vt:lpstr>Презентация PowerPoint</vt:lpstr>
      <vt:lpstr>Презентация PowerPoint</vt:lpstr>
      <vt:lpstr>В процессе анализа необходимо определить:</vt:lpstr>
      <vt:lpstr>Основными факторами, определяющими степень развития научно-технического прогресса на предприятии, можно считать: </vt:lpstr>
      <vt:lpstr>3. Оценка уровня управления и организации производства</vt:lpstr>
      <vt:lpstr>Презентация PowerPoint</vt:lpstr>
      <vt:lpstr>В процессе анализа организации управления рассматривается:</vt:lpstr>
      <vt:lpstr>Коэффициент эффективности управления </vt:lpstr>
      <vt:lpstr>Об эффективности управления предприятием может также свидетельствовать: </vt:lpstr>
      <vt:lpstr>4. Анализ производственной мощности (пропускной способности) предприятия</vt:lpstr>
      <vt:lpstr>Общий коэффициент пропускной способности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User</cp:lastModifiedBy>
  <cp:revision>95</cp:revision>
  <dcterms:created xsi:type="dcterms:W3CDTF">2014-09-03T06:40:38Z</dcterms:created>
  <dcterms:modified xsi:type="dcterms:W3CDTF">2021-12-22T09:52:00Z</dcterms:modified>
</cp:coreProperties>
</file>